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8" r:id="rId6"/>
    <p:sldId id="260" r:id="rId7"/>
    <p:sldId id="269" r:id="rId8"/>
    <p:sldId id="261" r:id="rId9"/>
    <p:sldId id="270" r:id="rId10"/>
    <p:sldId id="262" r:id="rId11"/>
    <p:sldId id="271" r:id="rId12"/>
    <p:sldId id="272" r:id="rId13"/>
    <p:sldId id="263" r:id="rId14"/>
    <p:sldId id="264" r:id="rId15"/>
    <p:sldId id="265" r:id="rId16"/>
    <p:sldId id="266" r:id="rId17"/>
    <p:sldId id="273" r:id="rId18"/>
    <p:sldId id="267" r:id="rId19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9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572" y="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6" name="Rectangle 1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16537" cy="397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67" name="Rectangle 19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/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52788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52787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0" name="Rectangle 22"/>
          <p:cNvSpPr>
            <a:spLocks noGrp="1" noChangeArrowheads="1"/>
          </p:cNvSpPr>
          <p:nvPr>
            <p:ph type="ftr"/>
          </p:nvPr>
        </p:nvSpPr>
        <p:spPr bwMode="auto">
          <a:xfrm>
            <a:off x="0" y="10155238"/>
            <a:ext cx="3252788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1" name="Rectangle 23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52787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15FC979B-D05F-4278-A4E2-3AB116360E43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DF0A7D-C471-43D0-9912-1AFB68FD45A4}" type="slidenum">
              <a:rPr lang="hu-HU" altLang="hu-HU"/>
              <a:pPr/>
              <a:t>1</a:t>
            </a:fld>
            <a:endParaRPr lang="hu-HU" altLang="hu-HU"/>
          </a:p>
        </p:txBody>
      </p:sp>
      <p:sp>
        <p:nvSpPr>
          <p:cNvPr id="153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155699-C334-43A8-8373-194406FAA2AE}" type="slidenum">
              <a:rPr lang="hu-HU" altLang="hu-HU"/>
              <a:pPr/>
              <a:t>10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155699-C334-43A8-8373-194406FAA2AE}" type="slidenum">
              <a:rPr lang="hu-HU" altLang="hu-HU"/>
              <a:pPr/>
              <a:t>11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75713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155699-C334-43A8-8373-194406FAA2AE}" type="slidenum">
              <a:rPr lang="hu-HU" altLang="hu-HU"/>
              <a:pPr/>
              <a:t>12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908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7ACDAA-1C47-43CD-B082-0AAD63F1D3E3}" type="slidenum">
              <a:rPr lang="hu-HU" altLang="hu-HU"/>
              <a:pPr/>
              <a:t>13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AF92D3-6799-48B7-AD44-786410BFDA4E}" type="slidenum">
              <a:rPr lang="hu-HU" altLang="hu-HU"/>
              <a:pPr/>
              <a:t>14</a:t>
            </a:fld>
            <a:endParaRPr lang="hu-HU" altLang="hu-HU"/>
          </a:p>
        </p:txBody>
      </p:sp>
      <p:sp>
        <p:nvSpPr>
          <p:cNvPr id="23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F23EDB-C072-4B76-89AC-8C51CEE19D03}" type="slidenum">
              <a:rPr lang="hu-HU" altLang="hu-HU"/>
              <a:pPr/>
              <a:t>15</a:t>
            </a:fld>
            <a:endParaRPr lang="hu-HU" altLang="hu-HU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08600" cy="3981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5B375A-15B4-41EA-A25D-4CF878909F70}" type="slidenum">
              <a:rPr lang="hu-HU" altLang="hu-HU"/>
              <a:pPr/>
              <a:t>16</a:t>
            </a:fld>
            <a:endParaRPr lang="hu-HU" altLang="hu-HU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08600" cy="3981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5B375A-15B4-41EA-A25D-4CF878909F70}" type="slidenum">
              <a:rPr lang="hu-HU" altLang="hu-HU"/>
              <a:pPr/>
              <a:t>17</a:t>
            </a:fld>
            <a:endParaRPr lang="hu-HU" altLang="hu-HU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08600" cy="3981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29626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B9FCE8-4D9A-4664-B221-153F6BE378F5}" type="slidenum">
              <a:rPr lang="hu-HU" altLang="hu-HU"/>
              <a:pPr/>
              <a:t>18</a:t>
            </a:fld>
            <a:endParaRPr lang="hu-HU" altLang="hu-HU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6DD3D2-A4D7-4145-AB99-DDA5A3E558EA}" type="slidenum">
              <a:rPr lang="hu-HU" altLang="hu-HU"/>
              <a:pPr/>
              <a:t>2</a:t>
            </a:fld>
            <a:endParaRPr lang="hu-HU" altLang="hu-HU"/>
          </a:p>
        </p:txBody>
      </p:sp>
      <p:sp>
        <p:nvSpPr>
          <p:cNvPr id="163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3D36DB-00DD-4CA8-A796-57338FDF2215}" type="slidenum">
              <a:rPr lang="hu-HU" altLang="hu-HU"/>
              <a:pPr/>
              <a:t>3</a:t>
            </a:fld>
            <a:endParaRPr lang="hu-HU" altLang="hu-HU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A00332-C01A-40ED-8F04-C2CF3EBB86E7}" type="slidenum">
              <a:rPr lang="hu-HU" altLang="hu-HU"/>
              <a:pPr/>
              <a:t>4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A00332-C01A-40ED-8F04-C2CF3EBB86E7}" type="slidenum">
              <a:rPr lang="hu-HU" altLang="hu-HU"/>
              <a:pPr/>
              <a:t>5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2235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F4AFD-79D0-4780-92EE-247C237D0280}" type="slidenum">
              <a:rPr lang="hu-HU" altLang="hu-HU"/>
              <a:pPr/>
              <a:t>6</a:t>
            </a:fld>
            <a:endParaRPr lang="hu-HU" altLang="hu-HU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F4AFD-79D0-4780-92EE-247C237D0280}" type="slidenum">
              <a:rPr lang="hu-HU" altLang="hu-HU"/>
              <a:pPr/>
              <a:t>7</a:t>
            </a:fld>
            <a:endParaRPr lang="hu-HU" altLang="hu-HU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64168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E408C6-B3C3-42E0-9430-2C468BE77097}" type="slidenum">
              <a:rPr lang="hu-HU" altLang="hu-HU"/>
              <a:pPr/>
              <a:t>8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E408C6-B3C3-42E0-9430-2C468BE77097}" type="slidenum">
              <a:rPr lang="hu-HU" altLang="hu-HU"/>
              <a:pPr/>
              <a:t>9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21388" cy="47847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40784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4369FC3-13AC-43A7-8264-008A3627611C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15927015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1B1A7B0-D8D5-4613-938B-2C40C59DCF18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6795141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7285038" y="290513"/>
            <a:ext cx="2260600" cy="6438900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503238" y="290513"/>
            <a:ext cx="6629400" cy="64389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F549072-368A-4872-927D-EB08E640C9C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5774533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3238" y="290513"/>
            <a:ext cx="9042400" cy="12446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19337" cy="492125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67063" cy="492125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19337" cy="492125"/>
          </a:xfrm>
        </p:spPr>
        <p:txBody>
          <a:bodyPr/>
          <a:lstStyle>
            <a:lvl1pPr>
              <a:defRPr/>
            </a:lvl1pPr>
          </a:lstStyle>
          <a:p>
            <a:fld id="{1DF6D41B-1E8F-40FC-B169-5731CF7E8938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43433638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A962CB9-C6E1-4089-9AB8-11CB54CAF14F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82661538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B3A1B4B-1C2A-4E50-9909-FC2471E0D541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5324053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5000" cy="49609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100638" y="1768475"/>
            <a:ext cx="4445000" cy="49609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8AAD236-5EB6-4D19-9628-BA77797E9771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6349429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8" name="Élőláb helye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8C7CC9F-2B5F-4048-8FFC-AFA003F164A4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89074039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3C82EE1-FEB9-436A-8F72-052DD9F4148E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95205433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3" name="Élőláb helye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F684D0F-B982-423F-8881-EF213E2E51C3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0632329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8CE4E56-7CDC-4373-92E0-A235F928CB0F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4051986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92BD10F-4BCD-4CAA-AF47-CA958DC936A1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59598376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90513"/>
            <a:ext cx="90424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Címszöveg formátumának szerkesztése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42400" cy="496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Vázlatszöveg formátumának szerkesztése</a:t>
            </a:r>
          </a:p>
          <a:p>
            <a:pPr lvl="1"/>
            <a:r>
              <a:rPr lang="en-GB" altLang="hu-HU"/>
              <a:t>Második vázlatszint</a:t>
            </a:r>
          </a:p>
          <a:p>
            <a:pPr lvl="2"/>
            <a:r>
              <a:rPr lang="en-GB" altLang="hu-HU"/>
              <a:t>Harmadik vázlatszint</a:t>
            </a:r>
          </a:p>
          <a:p>
            <a:pPr lvl="3"/>
            <a:r>
              <a:rPr lang="en-GB" altLang="hu-HU"/>
              <a:t>Negyedik vázlatszint</a:t>
            </a:r>
          </a:p>
          <a:p>
            <a:pPr lvl="4"/>
            <a:r>
              <a:rPr lang="en-GB" altLang="hu-HU"/>
              <a:t>Ötödik vázlatszint</a:t>
            </a:r>
          </a:p>
          <a:p>
            <a:pPr lvl="4"/>
            <a:r>
              <a:rPr lang="en-GB" altLang="hu-HU"/>
              <a:t>Hatodik vázlatszint</a:t>
            </a:r>
          </a:p>
          <a:p>
            <a:pPr lvl="4"/>
            <a:r>
              <a:rPr lang="en-GB" altLang="hu-HU"/>
              <a:t>Hetedik vázlatszint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19337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6706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19337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74C9969D-5B45-488B-9D01-E1387C31636A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6523364" y="6942982"/>
            <a:ext cx="353630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Kálvin János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363" y="2488582"/>
            <a:ext cx="3557261" cy="445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Kálvin és a református egyház – 9/16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9856788" cy="4060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Jean Calvin/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Kálvin János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Genfben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szervezte az új felekezetet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Svájcba menekült francia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reformátor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a Bibliához tért vissza, de radikálisabban eltávolodott a katolikus 			hagyományoktól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szigorú erkölcsiség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eleve elrendelés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(</a:t>
            </a:r>
            <a:r>
              <a:rPr lang="hu-HU" altLang="hu-HU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predesztináicó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):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=&gt; Isten előre kiválasztotta,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ki üdvözül, és ki kárhozik el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=&gt; az embereknek hinniük kell, hogy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üdvözülésre választotta őket Isten,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ezért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tisztes, dolgos élettel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kell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megfelelni ennek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BAE9E06-F831-4FE3-998B-670122C9E5FC}"/>
              </a:ext>
            </a:extLst>
          </p:cNvPr>
          <p:cNvSpPr/>
          <p:nvPr/>
        </p:nvSpPr>
        <p:spPr>
          <a:xfrm>
            <a:off x="-6048" y="5463717"/>
            <a:ext cx="6508455" cy="2095958"/>
          </a:xfrm>
          <a:prstGeom prst="rect">
            <a:avLst/>
          </a:prstGeom>
          <a:solidFill>
            <a:srgbClr val="33999B">
              <a:alpha val="20000"/>
            </a:srgbClr>
          </a:solidFill>
          <a:ln w="57150" cap="rnd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</a:rPr>
              <a:t>„Eleve elrendelésnek pedig Istennek azt az örök elhatározását nevezzük, amellyel önmagában elvégezte azt, hogy akarata szerint mi történjék minden </a:t>
            </a:r>
            <a:r>
              <a:rPr lang="de-DE" sz="2000" dirty="0" err="1">
                <a:solidFill>
                  <a:schemeClr val="tx1"/>
                </a:solidFill>
                <a:latin typeface="Cambria" panose="02040503050406030204" pitchFamily="18" charset="0"/>
              </a:rPr>
              <a:t>egyes</a:t>
            </a:r>
            <a:r>
              <a:rPr lang="de-DE" sz="20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mbria" panose="02040503050406030204" pitchFamily="18" charset="0"/>
              </a:rPr>
              <a:t>emberrel</a:t>
            </a:r>
            <a:r>
              <a:rPr lang="de-DE" sz="2000" dirty="0">
                <a:solidFill>
                  <a:schemeClr val="tx1"/>
                </a:solidFill>
                <a:latin typeface="Cambria" panose="02040503050406030204" pitchFamily="18" charset="0"/>
              </a:rPr>
              <a:t>. </a:t>
            </a:r>
            <a:r>
              <a:rPr lang="de-DE" sz="2000" dirty="0" err="1">
                <a:solidFill>
                  <a:schemeClr val="tx1"/>
                </a:solidFill>
                <a:latin typeface="Cambria" panose="02040503050406030204" pitchFamily="18" charset="0"/>
              </a:rPr>
              <a:t>Isten</a:t>
            </a:r>
            <a:r>
              <a:rPr lang="de-DE" sz="20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mbria" panose="02040503050406030204" pitchFamily="18" charset="0"/>
              </a:rPr>
              <a:t>ugyanis</a:t>
            </a:r>
            <a:r>
              <a:rPr lang="de-DE" sz="20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mbria" panose="02040503050406030204" pitchFamily="18" charset="0"/>
              </a:rPr>
              <a:t>nem</a:t>
            </a:r>
            <a:r>
              <a:rPr lang="de-DE" sz="20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Cambria" panose="02040503050406030204" pitchFamily="18" charset="0"/>
              </a:rPr>
              <a:t>egyforma</a:t>
            </a: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</a:rPr>
              <a:t> állapotra teremtett mindenkit, hanem némelyeket örök életre, másokat pedig az örök kárhozatra rendelt már kezdettől fogva.”</a:t>
            </a:r>
          </a:p>
          <a:p>
            <a:pPr algn="just"/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</a:rPr>
              <a:t>	(Kálvin János: </a:t>
            </a:r>
            <a:r>
              <a:rPr lang="hu-HU" sz="2000" i="1" dirty="0">
                <a:solidFill>
                  <a:schemeClr val="tx1"/>
                </a:solidFill>
                <a:latin typeface="Cambria" panose="02040503050406030204" pitchFamily="18" charset="0"/>
              </a:rPr>
              <a:t>A keresztyén vallás tanítása,</a:t>
            </a: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</a:rPr>
              <a:t> 1536)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0" y="6968025"/>
            <a:ext cx="2664048" cy="58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nyírbátori</a:t>
            </a:r>
            <a:r>
              <a:rPr lang="pt-BR" b="1" dirty="0">
                <a:solidFill>
                  <a:schemeClr val="tx1"/>
                </a:solidFill>
                <a:latin typeface="Cambria" panose="02040503050406030204" pitchFamily="18" charset="0"/>
              </a:rPr>
              <a:t> református templom</a:t>
            </a:r>
            <a:endParaRPr lang="hu-HU" altLang="hu-HU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Kálvin és a református egyház – 10/16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9856788" cy="3525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polgárság lelkesen fogadta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elvetette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a fényűzést = puritán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templomok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(nincsenek képek)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n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em tiltotta a munkával szerzett pénz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kölcsönzését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és 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tisztes kamatot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nincs egyházi hierarchia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- demokratikus eh.-szervezet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önálló közösségek: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világiak (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presbiterek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) is szerepet kapnak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tanácsok (konzisztórium)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p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olgári erények előtérbe kerültek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-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mértéktartás; szorgalom; munka; szellemi- és anyagi gyarapodás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2052" name="Picture 4" descr="Képtalálat a következőre: „református templombelső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00" y="4324494"/>
            <a:ext cx="7415888" cy="323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3714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577974" y="7092205"/>
            <a:ext cx="6924674" cy="452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kálvinista egyház</a:t>
            </a:r>
            <a:endParaRPr lang="hu-HU" altLang="hu-HU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Kálvin és a református egyház – 11/16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74" y="888301"/>
            <a:ext cx="69246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25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4967287" y="6927077"/>
            <a:ext cx="3560103" cy="634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Szentháromság = </a:t>
            </a:r>
          </a:p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3 isteni személy egysége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" y="3246436"/>
            <a:ext cx="4358832" cy="395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2602630" y="2874312"/>
            <a:ext cx="3016250" cy="353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Fiú = Jézus Krisztus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0" y="2891479"/>
            <a:ext cx="1079872" cy="353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Az Atya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878605" y="7199312"/>
            <a:ext cx="3232150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Szentlélek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3246435"/>
            <a:ext cx="3560102" cy="368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7" t="24762" r="19777" b="4956"/>
          <a:stretch>
            <a:fillRect/>
          </a:stretch>
        </p:blipFill>
        <p:spPr bwMode="auto">
          <a:xfrm>
            <a:off x="7461073" y="2700338"/>
            <a:ext cx="2611615" cy="2150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777" t="24762" r="19777" b="49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unitáriusok/</a:t>
            </a:r>
            <a:r>
              <a:rPr lang="hu-HU" altLang="hu-HU" sz="2400" b="1" dirty="0" err="1">
                <a:solidFill>
                  <a:srgbClr val="FFFFFF"/>
                </a:solidFill>
                <a:latin typeface="Cambria" panose="02040503050406030204" pitchFamily="18" charset="0"/>
              </a:rPr>
              <a:t>antitrinitáriusok</a:t>
            </a: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/szentháromság-tagadók – 12/16</a:t>
            </a:r>
          </a:p>
        </p:txBody>
      </p:sp>
      <p:sp>
        <p:nvSpPr>
          <p:cNvPr id="12" name="Text Box 1"/>
          <p:cNvSpPr txBox="1">
            <a:spLocks noChangeArrowheads="1"/>
          </p:cNvSpPr>
          <p:nvPr/>
        </p:nvSpPr>
        <p:spPr bwMode="auto">
          <a:xfrm>
            <a:off x="215900" y="798514"/>
            <a:ext cx="9856788" cy="2092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Miguel 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Serveto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/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Szervét Mihály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(Kálvin máglyán égettette el)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őskeresztény hagyományok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elvetette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a Szentháromságot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tagadta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a Szentlélek létezését, és hogy Jézus Krisztus isten volt</a:t>
            </a: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Erdélyben vált egyházzá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unitáriusok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160" y="3610561"/>
            <a:ext cx="5928303" cy="392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anabaptisták – 13/16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5900" y="798514"/>
            <a:ext cx="9856788" cy="281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Thomas 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Müntzer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/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Münzer Tamás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radikális programja alapján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az ember csak felnőttként dönthet a hitéről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 </a:t>
            </a:r>
            <a:r>
              <a:rPr lang="hu-HU" altLang="hu-HU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újrakeresztelkedés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társadalmi követelések: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vagyonközösség + államhatalom 					megszüntetése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+ erőszakos módszerek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Jobbágyok tömegei követték őket Németországban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parasztháború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(1524–1526)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: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fejedelmek leverték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Luther elítélte mindkét oldal kegyetlenkedéseit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" y="6761161"/>
            <a:ext cx="2066334" cy="773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német parasztháború egy jelenete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11113"/>
            <a:ext cx="10112376" cy="754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" y="971525"/>
            <a:ext cx="9936857" cy="6043487"/>
          </a:xfrm>
          <a:prstGeom prst="rect">
            <a:avLst/>
          </a:prstGeom>
          <a:noFill/>
          <a:ln w="635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reformáció elterjedése – 15/16</a:t>
            </a:r>
          </a:p>
        </p:txBody>
      </p:sp>
      <p:sp>
        <p:nvSpPr>
          <p:cNvPr id="4" name="Téglalap 3"/>
          <p:cNvSpPr/>
          <p:nvPr/>
        </p:nvSpPr>
        <p:spPr>
          <a:xfrm>
            <a:off x="1" y="7198594"/>
            <a:ext cx="100806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 protestáns felekezetek hittételeinek összehasonlítása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reformáció elterjedése – 16/16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481"/>
            <a:ext cx="10080625" cy="4295497"/>
          </a:xfrm>
          <a:prstGeom prst="rect">
            <a:avLst/>
          </a:prstGeom>
          <a:ln w="63500">
            <a:solidFill>
              <a:srgbClr val="C00000"/>
            </a:solidFill>
          </a:ln>
        </p:spPr>
      </p:pic>
      <p:sp>
        <p:nvSpPr>
          <p:cNvPr id="3" name="Téglalap 2"/>
          <p:cNvSpPr/>
          <p:nvPr/>
        </p:nvSpPr>
        <p:spPr>
          <a:xfrm>
            <a:off x="0" y="5967473"/>
            <a:ext cx="10080625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Az egyes keresztény hittételek összehasonlítása</a:t>
            </a:r>
          </a:p>
        </p:txBody>
      </p:sp>
    </p:spTree>
    <p:extLst>
      <p:ext uri="{BB962C8B-B14F-4D97-AF65-F5344CB8AC3E}">
        <p14:creationId xmlns:p14="http://schemas.microsoft.com/office/powerpoint/2010/main" val="1169203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reformáció kibontakozása – 1/16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328344" y="7164213"/>
            <a:ext cx="4752281" cy="39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r. k. egyház válságai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335" y="2209552"/>
            <a:ext cx="4896297" cy="495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899" y="798513"/>
            <a:ext cx="9720957" cy="495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római katolikus egyház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történetében sok és sokféle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válság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és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kihívás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volt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világias, fényűző élet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reneszánsz humanizmus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skolasztikus teológia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	elleni támadások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elmélyült vallásosság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iránti igény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M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egújulás, reformok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= problémák megoldása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Nyugati egyházszakadás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konstanzi zsinat (1414–1418)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Reneszánsz pápák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XV. sz. vége: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tekintélyvesztés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752975" y="7161213"/>
            <a:ext cx="5327650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Búcsúcédulákat árusító pápa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892" y="798513"/>
            <a:ext cx="5327650" cy="636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4680395" cy="658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X. Leó búcsúcédulái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a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Szent Péter székesegyház 	építésére (+ német egyházfők 	méltóságuk megvásárlására) 	árulta</a:t>
            </a: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Búcsú:</a:t>
            </a:r>
          </a:p>
          <a:p>
            <a:pPr>
              <a:buSzPct val="45000"/>
              <a:buFont typeface="StarSymbol" charset="0"/>
              <a:buNone/>
            </a:pP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A katolikus vallásban a 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bocsánatos bűnökért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vezekelni (bűnhődni) kell a 	túlvilágon.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rövidíthető: ha 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hívő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meggyónja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bűnét +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lerója a 	bűnbánati cselekedetet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	(ima, böjt, vezeklés, 	zarándoklat stb.).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búcsúcédulákkal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	pénzért lehetet bűnbocsánatot 	venni/kiváltani 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penitenciát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	(büntetést), akár előre is (!)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reformáció kibontakozása – 2/16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6551613" y="6344697"/>
            <a:ext cx="3529012" cy="387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Luther Márton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647700"/>
            <a:ext cx="3529012" cy="569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4337389"/>
            <a:ext cx="3302277" cy="322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3518178" y="7236221"/>
            <a:ext cx="6346548" cy="32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Az evangélikusok jelképe, az ún. Luther-rózsa</a:t>
            </a: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reformáció kibontakozása – 3/16</a:t>
            </a:r>
          </a:p>
        </p:txBody>
      </p:sp>
      <p:sp>
        <p:nvSpPr>
          <p:cNvPr id="13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6312799" cy="353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Luther Márton szerzetes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(Ágoston-rendi), 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Róma: fényűzés, pazarlás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visszaélés a búcsúcédulákkal</a:t>
            </a: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1517. </a:t>
            </a:r>
            <a:r>
              <a:rPr lang="hu-HU" altLang="hu-HU" sz="2400" b="1">
                <a:solidFill>
                  <a:schemeClr val="tx1"/>
                </a:solidFill>
                <a:latin typeface="Cambria" panose="02040503050406030204" pitchFamily="18" charset="0"/>
              </a:rPr>
              <a:t>október 31-én</a:t>
            </a:r>
            <a:r>
              <a:rPr lang="hu-HU" altLang="hu-HU" sz="240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közzé tette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95 	pontját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Wittenbergben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(itt volt egyetemi 	tanár)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bírálta az egyházat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javaslatokat tett a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megújításra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Ez 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reformáció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kezdete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lutheránus/evangélikus felekezet</a:t>
            </a:r>
            <a:endParaRPr lang="hu-HU" altLang="hu-HU" sz="2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reformáció kibontakozása – 4/16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E9CE10B-E5A9-4877-BB03-04E37C351E1A}"/>
              </a:ext>
            </a:extLst>
          </p:cNvPr>
          <p:cNvSpPr/>
          <p:nvPr/>
        </p:nvSpPr>
        <p:spPr>
          <a:xfrm>
            <a:off x="199513" y="755651"/>
            <a:ext cx="9665336" cy="6555641"/>
          </a:xfrm>
          <a:prstGeom prst="rect">
            <a:avLst/>
          </a:prstGeom>
          <a:solidFill>
            <a:srgbClr val="33999B">
              <a:alpha val="20000"/>
            </a:srgbClr>
          </a:solidFill>
          <a:ln w="57150" cap="rnd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„5. A pápa nem akar elengedni s nem is engedhet el semmiféle büntetéseket, mint amiket ő saját belátása szerint, vagy az egyházi szabályok értelmében kirótt.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21.Tévednek tehát mindazok a búcsúhirdetők, akik azt állítják, hogy a pápai búcsú folytán az ember minden büntetéstő megszabadul – üdvözül.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36. Minden igaz, bűnbánó keresztyén elnyeri a büntetéstől és a bűntől való teljes feloldozást, s ebből ő a bűnbocsátó cédulák nélkül is részesül. 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37. Minden igaz keresztyén – akár él, akár már halott – részese a Krisztus és az egyház minden lelki javának, melyeket Isten ugyancsak bűnbocsátó-cédulák nélkül adott... 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43. Fel kell világosítani a keresztyéneket, hogy jobb dolgot művel az, aki a szegénynek alamizsnát ad vagy a nyomorgót segíti, mint az, aki búcsút vásárol. 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44. Ugyanis a szeretet gyakorlása által növekszik a szeretet, s az ember jobbá lesz; míg a búcsú csak a büntetés alól menti fel, s nem teszi jobbá az embert...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82. Ilyen például: ha a pápa a Szent Péter székesegyház felépítéséhez szükséges nyomorult pénzért – ami gyenge indoklás – számtalan lelket vált ki a tisztítótűzből, akkor miért nem üríti ki a tisztítótüzet a szentséges szeretetre és a lelkek iszonyú gyötrődésére való tekintettel – ami pedig mindennél igazságosabb indok lenne...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94. Buzdítsuk azért a keresztyéneket, hogy Krisztust a poklon át is követni igyekezzenek. 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95. S így inkább sok szenvedés árán jussanak a mennybe, mint hogy magukat, a békével áltatva, elbízzák.” 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	(Luther 95 pontjából, Wittenberg, 1517. október 31.)</a:t>
            </a:r>
          </a:p>
        </p:txBody>
      </p:sp>
    </p:spTree>
    <p:extLst>
      <p:ext uri="{BB962C8B-B14F-4D97-AF65-F5344CB8AC3E}">
        <p14:creationId xmlns:p14="http://schemas.microsoft.com/office/powerpoint/2010/main" val="15134009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" y="6761161"/>
            <a:ext cx="5760392" cy="77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Luther Márton a pápát képviselő De </a:t>
            </a:r>
            <a:r>
              <a:rPr lang="hu-HU" altLang="hu-HU" b="1" dirty="0" err="1">
                <a:latin typeface="Cambria" panose="02040503050406030204" pitchFamily="18" charset="0"/>
              </a:rPr>
              <a:t>Vionál</a:t>
            </a:r>
            <a:r>
              <a:rPr lang="hu-HU" altLang="hu-HU" b="1" dirty="0">
                <a:latin typeface="Cambria" panose="02040503050406030204" pitchFamily="18" charset="0"/>
              </a:rPr>
              <a:t>. </a:t>
            </a:r>
            <a:br>
              <a:rPr lang="hu-HU" altLang="hu-HU" b="1" dirty="0">
                <a:latin typeface="Cambria" panose="02040503050406030204" pitchFamily="18" charset="0"/>
              </a:rPr>
            </a:br>
            <a:r>
              <a:rPr lang="hu-HU" altLang="hu-HU" b="1" dirty="0">
                <a:latin typeface="Cambria" panose="02040503050406030204" pitchFamily="18" charset="0"/>
              </a:rPr>
              <a:t>A kibontakozó teológiai vitában De </a:t>
            </a:r>
            <a:r>
              <a:rPr lang="hu-HU" altLang="hu-HU" b="1" dirty="0" err="1">
                <a:latin typeface="Cambria" panose="02040503050406030204" pitchFamily="18" charset="0"/>
              </a:rPr>
              <a:t>Vio</a:t>
            </a:r>
            <a:r>
              <a:rPr lang="hu-HU" altLang="hu-HU" b="1" dirty="0">
                <a:latin typeface="Cambria" panose="02040503050406030204" pitchFamily="18" charset="0"/>
              </a:rPr>
              <a:t> a katolikus álláspontot igyekezett bizonyítani.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901" y="798513"/>
            <a:ext cx="9576940" cy="4997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Luther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Bibliához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tért vissza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elvetette a katolikus dogmákat és a középkori teológiát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a bűnt csak Isten bocsáthatja meg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az ember csak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Isten kegyelméből, a hit által üdvözülhet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- 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Biblia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a mérvadó a hívő számára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elvetette az egyház közvetítő szerepét ember és Isten közt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szükségtelen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gazdagság, fényűzés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szekularizációt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hirdetett (az egyházi birtokok eladása)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tagadja a pápa különleges hatalmát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- elvetette 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szerzetesrendek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létét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elvetette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cölibátust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(képmutatás)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elvetette a gyónást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és egyes ceremóniákat</a:t>
            </a:r>
          </a:p>
        </p:txBody>
      </p:sp>
      <p:pic>
        <p:nvPicPr>
          <p:cNvPr id="7175" name="Picture 7" descr="Képtalálat a következőre: „luther márton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392" y="4200638"/>
            <a:ext cx="4337207" cy="339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reformáció kibontakozása – 5/16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6172433" y="5909276"/>
            <a:ext cx="3908191" cy="53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X. Leó bullája Luther Márton tanai ellen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6408588" cy="420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Luther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Bibliához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tért vissza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támogatta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- a két szín alatti áldozást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- a nép Biblia-olvasását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(lefordította)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katolikusok hét szentségéből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				(keresztség, bérmálás, oltáriszentség, 			bűnbocsánat, egyházi rend, házasság, 			utolsó kenet)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csak kettőt tartott meg: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- keresztség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- úrvacsora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(jelképes szertartásként 				értelmezte)</a:t>
            </a:r>
          </a:p>
        </p:txBody>
      </p:sp>
      <p:pic>
        <p:nvPicPr>
          <p:cNvPr id="28674" name="Picture 2" descr="Képtalálat a következőre: „luther márton tanai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33" y="610726"/>
            <a:ext cx="3908191" cy="532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mek.oszk.hu/02500/02567/html/alaira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" y="5188772"/>
            <a:ext cx="6172433" cy="18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7024819"/>
            <a:ext cx="6169906" cy="32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Luther kézírása</a:t>
            </a:r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reformáció kibontakozása – 6/16</a:t>
            </a:r>
          </a:p>
        </p:txBody>
      </p:sp>
    </p:spTree>
    <p:extLst>
      <p:ext uri="{BB962C8B-B14F-4D97-AF65-F5344CB8AC3E}">
        <p14:creationId xmlns:p14="http://schemas.microsoft.com/office/powerpoint/2010/main" val="2126487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15900" y="6948190"/>
            <a:ext cx="3464657" cy="61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b="1" dirty="0" err="1">
                <a:solidFill>
                  <a:schemeClr val="tx1"/>
                </a:solidFill>
                <a:latin typeface="Cambria" panose="02040503050406030204" pitchFamily="18" charset="0"/>
              </a:rPr>
              <a:t>Confessio</a:t>
            </a: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 Augustana, </a:t>
            </a:r>
          </a:p>
          <a:p>
            <a:pPr algn="r">
              <a:buClrTx/>
              <a:buFontTx/>
              <a:buNone/>
            </a:pPr>
            <a:r>
              <a:rPr 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Augsburg 1530</a:t>
            </a:r>
            <a:endParaRPr lang="hu-HU" altLang="hu-HU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reformáció elterjedése – 7/16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9576939" cy="557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 pápa és V. Károly császár is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ellene fordult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egyházi + birodalmi átok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nem tudták megakadályozni a reformáció terjedését</a:t>
            </a:r>
          </a:p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A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Luthert támogató fejedelmek 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tiltakoztak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/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protestáltak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(protestánsok)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megtiltották a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hitük terjesztését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Bölcs Frigyes szász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vf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. oltalma alatt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fordította le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a Bibliát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kidolgozták a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hittételeket, 1530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(augsburgi/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ágostai hitvallás)</a:t>
            </a:r>
            <a:endParaRPr lang="hu-HU" altLang="hu-HU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26" name="Picture 2" descr="https://upload.wikimedia.org/wikipedia/commons/3/3b/Verlesung_der_Confessio_Augustan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" t="2878" r="4339" b="6049"/>
          <a:stretch/>
        </p:blipFill>
        <p:spPr bwMode="auto">
          <a:xfrm>
            <a:off x="3672160" y="2843640"/>
            <a:ext cx="6408465" cy="471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3272" r="4978" b="17710"/>
          <a:stretch/>
        </p:blipFill>
        <p:spPr bwMode="auto">
          <a:xfrm>
            <a:off x="7128544" y="616982"/>
            <a:ext cx="2937175" cy="425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3114306" y="4499917"/>
            <a:ext cx="4014238" cy="375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béke nyomtatott címlapja</a:t>
            </a: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reformáció elterjedése – 8/16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15900" y="798513"/>
            <a:ext cx="6408587" cy="341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 typeface="Wingdings" panose="05000000000000000000" pitchFamily="2" charset="2"/>
              <a:buChar char="v"/>
              <a:tabLst/>
            </a:pP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Protestánsok 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vs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. katolikusok: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vallás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háború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Augsburg, 1555: vallásbéke </a:t>
            </a:r>
            <a:b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		- a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fejedelmek szabadon választhattak 			vallást, </a:t>
            </a:r>
            <a:r>
              <a:rPr lang="hu-HU" altLang="hu-HU" sz="2400" b="1" dirty="0" err="1">
                <a:solidFill>
                  <a:schemeClr val="tx1"/>
                </a:solidFill>
                <a:latin typeface="Cambria" panose="02040503050406030204" pitchFamily="18" charset="0"/>
              </a:rPr>
              <a:t>alattvalóik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követik őket 				vagy elköltöznek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(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cuius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regio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hu-HU" altLang="hu-HU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eius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religio = 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	akié a föld, azé a vallás)</a:t>
            </a:r>
            <a:b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		- CSAK az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evangélikus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és a 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katolikus 			vallás közül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 választhattak!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A86CFC85-1008-4AE4-8294-0E16D90DDE7E}"/>
              </a:ext>
            </a:extLst>
          </p:cNvPr>
          <p:cNvSpPr/>
          <p:nvPr/>
        </p:nvSpPr>
        <p:spPr>
          <a:xfrm>
            <a:off x="14907" y="4883159"/>
            <a:ext cx="10050812" cy="2668423"/>
          </a:xfrm>
          <a:prstGeom prst="rect">
            <a:avLst/>
          </a:prstGeom>
          <a:solidFill>
            <a:srgbClr val="33999B">
              <a:alpha val="20000"/>
            </a:srgbClr>
          </a:solidFill>
          <a:ln w="57150" cap="rnd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„Sem mi, a római császári felség, sem a szent birodalom választófejedelmei, fejedelmei és rendjei a birodalmi rendek közül senkit az augsburgi hitvallás, tanítás okából vallása és hite miatt erőszakos módon meggyőzni, megsérteni, vele hatalmaskodni, vagy más módon lelkiismerete, tudása és akarata ellenére […] elkényszeríteni, vagy ugyanezért bántalmazni vagy gyalázni nem fogunk. Ellenkezőleg, ezen vallásnál […] továbbá vagyonok, ingó és ingatlan javaik, tartományuk, alattvalóik, uradalmaik, joghatóságuk, kiváltságaik és jogaik birtokában nyugodtan és békén megmaradhatnak. […] Azonban mindazok, akik a fent említett két valláshoz nem tartoznak, ebbe a békébe bele nem értetnek.” </a:t>
            </a:r>
          </a:p>
          <a:p>
            <a:pPr algn="just"/>
            <a:r>
              <a:rPr lang="hu-HU" sz="2000" dirty="0">
                <a:solidFill>
                  <a:schemeClr val="tx1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	(Az 1555-ös augsburgi vallásbéke)</a:t>
            </a:r>
            <a:endParaRPr lang="hu-HU" sz="2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1061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34653</TotalTime>
  <Words>1593</Words>
  <Application>Microsoft Office PowerPoint</Application>
  <PresentationFormat>Egyéni</PresentationFormat>
  <Paragraphs>90</Paragraphs>
  <Slides>18</Slides>
  <Notes>18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Arial</vt:lpstr>
      <vt:lpstr>Cambria</vt:lpstr>
      <vt:lpstr>StarSymbol</vt:lpstr>
      <vt:lpstr>Times New Roman</vt:lpstr>
      <vt:lpstr>Wingdings</vt:lpstr>
      <vt:lpstr>Office-téma</vt:lpstr>
      <vt:lpstr>PowerPoint-bemutató</vt:lpstr>
      <vt:lpstr>A reformáció kibontakozása – 1/16</vt:lpstr>
      <vt:lpstr>PowerPoint-bemutató</vt:lpstr>
      <vt:lpstr>A reformáció kibontakozása – 3/16</vt:lpstr>
      <vt:lpstr>A reformáció kibontakozása – 4/16</vt:lpstr>
      <vt:lpstr>A reformáció kibontakozása – 5/16</vt:lpstr>
      <vt:lpstr>A reformáció kibontakozása – 6/16</vt:lpstr>
      <vt:lpstr>A reformáció elterjedése – 7/16</vt:lpstr>
      <vt:lpstr>A reformáció elterjedése – 8/16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 reformáció elterjedése – 15/16</vt:lpstr>
      <vt:lpstr>A reformáció elterjedése – 16/16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Fekete_Balint@sulid.hu</cp:lastModifiedBy>
  <cp:revision>38</cp:revision>
  <cp:lastPrinted>1601-01-01T00:00:00Z</cp:lastPrinted>
  <dcterms:created xsi:type="dcterms:W3CDTF">2011-10-24T07:01:07Z</dcterms:created>
  <dcterms:modified xsi:type="dcterms:W3CDTF">2020-05-14T11:20:20Z</dcterms:modified>
</cp:coreProperties>
</file>